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4" r:id="rId10"/>
    <p:sldId id="265" r:id="rId11"/>
    <p:sldId id="266" r:id="rId12"/>
  </p:sldIdLst>
  <p:sldSz cx="9144000" cy="5143500" type="screen16x9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93" d="100"/>
          <a:sy n="93" d="100"/>
        </p:scale>
        <p:origin x="720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8427" cy="511730"/>
          </a:xfrm>
          <a:prstGeom prst="rect">
            <a:avLst/>
          </a:prstGeom>
        </p:spPr>
        <p:txBody>
          <a:bodyPr vert="horz" lIns="98618" tIns="49310" rIns="98618" bIns="4931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993" y="2"/>
            <a:ext cx="3078427" cy="511730"/>
          </a:xfrm>
          <a:prstGeom prst="rect">
            <a:avLst/>
          </a:prstGeom>
        </p:spPr>
        <p:txBody>
          <a:bodyPr vert="horz" lIns="98618" tIns="49310" rIns="98618" bIns="49310" rtlCol="0"/>
          <a:lstStyle>
            <a:lvl1pPr algn="r">
              <a:defRPr sz="1200"/>
            </a:lvl1pPr>
          </a:lstStyle>
          <a:p>
            <a:fld id="{43A6288B-75B4-4478-8B20-5B3AEE657D46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7837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618" tIns="49310" rIns="98618" bIns="4931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</p:spPr>
        <p:txBody>
          <a:bodyPr vert="horz" lIns="98618" tIns="49310" rIns="98618" bIns="4931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1730"/>
          </a:xfrm>
          <a:prstGeom prst="rect">
            <a:avLst/>
          </a:prstGeom>
        </p:spPr>
        <p:txBody>
          <a:bodyPr vert="horz" lIns="98618" tIns="49310" rIns="98618" bIns="4931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8618" tIns="49310" rIns="98618" bIns="49310" rtlCol="0" anchor="b"/>
          <a:lstStyle>
            <a:lvl1pPr algn="r">
              <a:defRPr sz="1200"/>
            </a:lvl1pPr>
          </a:lstStyle>
          <a:p>
            <a:fld id="{0DBDDC07-B2E2-4965-9010-53771301B4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106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DDC07-B2E2-4965-9010-53771301B4D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2074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DDC07-B2E2-4965-9010-53771301B4D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20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" y="0"/>
            <a:ext cx="9143622" cy="5143500"/>
          </a:xfrm>
          <a:prstGeom prst="rect">
            <a:avLst/>
          </a:prstGeom>
        </p:spPr>
      </p:pic>
      <p:sp>
        <p:nvSpPr>
          <p:cNvPr id="32" name="Retângulo 31"/>
          <p:cNvSpPr/>
          <p:nvPr/>
        </p:nvSpPr>
        <p:spPr>
          <a:xfrm>
            <a:off x="0" y="0"/>
            <a:ext cx="3923928" cy="51435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  <a:gs pos="50000">
                <a:schemeClr val="tx1">
                  <a:alpha val="9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8" name="Picture 4" descr="C:\Users\Home\Desktop\Martins Metal Logo Final\Martins metal - LOGO P&amp;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0" y="1566837"/>
            <a:ext cx="2399628" cy="194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Listra Diagonal 32"/>
          <p:cNvSpPr/>
          <p:nvPr/>
        </p:nvSpPr>
        <p:spPr>
          <a:xfrm>
            <a:off x="5940152" y="3283959"/>
            <a:ext cx="1656184" cy="4104456"/>
          </a:xfrm>
          <a:prstGeom prst="diagStripe">
            <a:avLst>
              <a:gd name="adj" fmla="val 74244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Listra Diagonal 36"/>
          <p:cNvSpPr/>
          <p:nvPr/>
        </p:nvSpPr>
        <p:spPr>
          <a:xfrm>
            <a:off x="5292080" y="4004039"/>
            <a:ext cx="1656184" cy="4104456"/>
          </a:xfrm>
          <a:prstGeom prst="diagStripe">
            <a:avLst>
              <a:gd name="adj" fmla="val 8407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8" name="Listra Diagonal 37"/>
          <p:cNvSpPr/>
          <p:nvPr/>
        </p:nvSpPr>
        <p:spPr>
          <a:xfrm rot="10800000">
            <a:off x="7919864" y="-1169467"/>
            <a:ext cx="1656184" cy="4104456"/>
          </a:xfrm>
          <a:prstGeom prst="diagStripe">
            <a:avLst>
              <a:gd name="adj" fmla="val 7883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9" name="Listra Diagonal 38"/>
          <p:cNvSpPr/>
          <p:nvPr/>
        </p:nvSpPr>
        <p:spPr>
          <a:xfrm rot="10800000">
            <a:off x="8315908" y="-2537619"/>
            <a:ext cx="1656184" cy="4104456"/>
          </a:xfrm>
          <a:prstGeom prst="diagStripe">
            <a:avLst>
              <a:gd name="adj" fmla="val 8898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94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26"/>
          <a:stretch/>
        </p:blipFill>
        <p:spPr>
          <a:xfrm>
            <a:off x="4067944" y="0"/>
            <a:ext cx="5258936" cy="51435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0"/>
            <a:ext cx="7740352" cy="51435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9000">
                <a:schemeClr val="tx1">
                  <a:alpha val="56000"/>
                </a:schemeClr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dirty="0"/>
          </a:p>
        </p:txBody>
      </p:sp>
      <p:sp>
        <p:nvSpPr>
          <p:cNvPr id="8" name="Retângulo 7"/>
          <p:cNvSpPr/>
          <p:nvPr/>
        </p:nvSpPr>
        <p:spPr>
          <a:xfrm>
            <a:off x="0" y="3075806"/>
            <a:ext cx="3892272" cy="138869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81000">
                <a:schemeClr val="tx1">
                  <a:lumMod val="50000"/>
                  <a:lumOff val="50000"/>
                  <a:alpha val="39000"/>
                </a:schemeClr>
              </a:gs>
              <a:gs pos="50000">
                <a:schemeClr val="tx1">
                  <a:lumMod val="50000"/>
                  <a:lumOff val="50000"/>
                  <a:alpha val="49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23528" y="1923678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Para </a:t>
            </a:r>
            <a:r>
              <a:rPr lang="pt-BR" sz="2000" dirty="0">
                <a:solidFill>
                  <a:schemeClr val="bg1"/>
                </a:solidFill>
                <a:latin typeface="Century Gothic" pitchFamily="34" charset="0"/>
              </a:rPr>
              <a:t>mais informações sobre produtos e serviços, entre em  contato com nosso comercial: </a:t>
            </a:r>
            <a:br>
              <a:rPr lang="pt-BR" sz="20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2000" dirty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pt-BR" sz="20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1600" i="1" dirty="0" err="1" smtClean="0">
                <a:solidFill>
                  <a:schemeClr val="bg1"/>
                </a:solidFill>
                <a:latin typeface="Century Gothic" pitchFamily="34" charset="0"/>
              </a:rPr>
              <a:t>Depto</a:t>
            </a:r>
            <a:r>
              <a:rPr lang="pt-BR" sz="1600" i="1" dirty="0">
                <a:solidFill>
                  <a:schemeClr val="bg1"/>
                </a:solidFill>
                <a:latin typeface="Century Gothic" pitchFamily="34" charset="0"/>
              </a:rPr>
              <a:t>. Comercial </a:t>
            </a:r>
            <a:br>
              <a:rPr lang="pt-BR" sz="1600" i="1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1600" i="1" dirty="0">
                <a:solidFill>
                  <a:schemeClr val="bg1"/>
                </a:solidFill>
                <a:latin typeface="Century Gothic" pitchFamily="34" charset="0"/>
              </a:rPr>
              <a:t>E-mail: </a:t>
            </a:r>
            <a:r>
              <a:rPr lang="pt-BR" sz="1600" i="1" dirty="0" smtClean="0">
                <a:solidFill>
                  <a:schemeClr val="bg1"/>
                </a:solidFill>
                <a:latin typeface="Century Gothic" pitchFamily="34" charset="0"/>
              </a:rPr>
              <a:t>comercial@martinsmetal.com.br</a:t>
            </a:r>
            <a:endParaRPr lang="pt-BR" sz="1600" i="1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pt-BR" sz="1600" i="1" dirty="0" err="1">
                <a:solidFill>
                  <a:schemeClr val="bg1"/>
                </a:solidFill>
                <a:latin typeface="Century Gothic" pitchFamily="34" charset="0"/>
              </a:rPr>
              <a:t>Tel</a:t>
            </a:r>
            <a:r>
              <a:rPr lang="pt-BR" sz="1600" i="1" dirty="0">
                <a:solidFill>
                  <a:schemeClr val="bg1"/>
                </a:solidFill>
                <a:latin typeface="Century Gothic" pitchFamily="34" charset="0"/>
              </a:rPr>
              <a:t>: (11) </a:t>
            </a:r>
            <a:r>
              <a:rPr lang="pt-BR" sz="1600" i="1" dirty="0" smtClean="0">
                <a:solidFill>
                  <a:schemeClr val="bg1"/>
                </a:solidFill>
                <a:latin typeface="Century Gothic" pitchFamily="34" charset="0"/>
              </a:rPr>
              <a:t>99211-1871</a:t>
            </a:r>
          </a:p>
          <a:p>
            <a:r>
              <a:rPr lang="pt-BR" sz="1600" i="1" dirty="0" smtClean="0">
                <a:solidFill>
                  <a:schemeClr val="bg1"/>
                </a:solidFill>
                <a:latin typeface="Century Gothic" pitchFamily="34" charset="0"/>
              </a:rPr>
              <a:t>Rua Inácio Pires de Moraes, 459</a:t>
            </a:r>
          </a:p>
          <a:p>
            <a:r>
              <a:rPr lang="pt-BR" sz="1600" i="1" dirty="0" smtClean="0">
                <a:solidFill>
                  <a:schemeClr val="bg1"/>
                </a:solidFill>
                <a:latin typeface="Century Gothic" pitchFamily="34" charset="0"/>
              </a:rPr>
              <a:t>Embu Guaçu - SP</a:t>
            </a:r>
          </a:p>
          <a:p>
            <a:endParaRPr lang="pt-BR" sz="1600" i="1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pt-BR" sz="1400" dirty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pt-BR" sz="1400" dirty="0">
                <a:solidFill>
                  <a:schemeClr val="bg1"/>
                </a:solidFill>
                <a:latin typeface="Century Gothic" pitchFamily="34" charset="0"/>
              </a:rPr>
            </a:br>
            <a:endParaRPr lang="pt-BR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3528" y="504254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  <a:latin typeface="Century Gothic" pitchFamily="34" charset="0"/>
              </a:rPr>
              <a:t>CONTATO COMERCIAL </a:t>
            </a:r>
            <a:endParaRPr lang="pt-BR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0" y="1739816"/>
            <a:ext cx="295232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stra Diagonal 8"/>
          <p:cNvSpPr/>
          <p:nvPr/>
        </p:nvSpPr>
        <p:spPr>
          <a:xfrm>
            <a:off x="4535290" y="4120127"/>
            <a:ext cx="1656184" cy="4104456"/>
          </a:xfrm>
          <a:prstGeom prst="diagStripe">
            <a:avLst>
              <a:gd name="adj" fmla="val 74244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Listra Diagonal 9"/>
          <p:cNvSpPr/>
          <p:nvPr/>
        </p:nvSpPr>
        <p:spPr>
          <a:xfrm>
            <a:off x="3995936" y="4515966"/>
            <a:ext cx="1656184" cy="4104456"/>
          </a:xfrm>
          <a:prstGeom prst="diagStripe">
            <a:avLst>
              <a:gd name="adj" fmla="val 84073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Listra Diagonal 10"/>
          <p:cNvSpPr/>
          <p:nvPr/>
        </p:nvSpPr>
        <p:spPr>
          <a:xfrm rot="10800000">
            <a:off x="8208404" y="-1853543"/>
            <a:ext cx="1656184" cy="4104456"/>
          </a:xfrm>
          <a:prstGeom prst="diagStripe">
            <a:avLst>
              <a:gd name="adj" fmla="val 7883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Listra Diagonal 11"/>
          <p:cNvSpPr/>
          <p:nvPr/>
        </p:nvSpPr>
        <p:spPr>
          <a:xfrm rot="10800000">
            <a:off x="8460432" y="-2756842"/>
            <a:ext cx="1656184" cy="4104456"/>
          </a:xfrm>
          <a:prstGeom prst="diagStripe">
            <a:avLst>
              <a:gd name="adj" fmla="val 88988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782" y="4464496"/>
            <a:ext cx="686714" cy="55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4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" y="0"/>
            <a:ext cx="9143622" cy="51435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0"/>
            <a:ext cx="3923928" cy="51435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  <a:gs pos="50000">
                <a:schemeClr val="tx1">
                  <a:alpha val="9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4" descr="C:\Users\Home\Desktop\Martins Metal Logo Final\Martins metal - LOGO P&amp;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0" y="1566837"/>
            <a:ext cx="2399628" cy="194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stra Diagonal 5"/>
          <p:cNvSpPr/>
          <p:nvPr/>
        </p:nvSpPr>
        <p:spPr>
          <a:xfrm>
            <a:off x="5940152" y="3283959"/>
            <a:ext cx="1656184" cy="4104456"/>
          </a:xfrm>
          <a:prstGeom prst="diagStripe">
            <a:avLst>
              <a:gd name="adj" fmla="val 74244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Listra Diagonal 6"/>
          <p:cNvSpPr/>
          <p:nvPr/>
        </p:nvSpPr>
        <p:spPr>
          <a:xfrm>
            <a:off x="5292080" y="4004039"/>
            <a:ext cx="1656184" cy="4104456"/>
          </a:xfrm>
          <a:prstGeom prst="diagStripe">
            <a:avLst>
              <a:gd name="adj" fmla="val 8407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Listra Diagonal 7"/>
          <p:cNvSpPr/>
          <p:nvPr/>
        </p:nvSpPr>
        <p:spPr>
          <a:xfrm rot="10800000">
            <a:off x="7919864" y="-1169467"/>
            <a:ext cx="1656184" cy="4104456"/>
          </a:xfrm>
          <a:prstGeom prst="diagStripe">
            <a:avLst>
              <a:gd name="adj" fmla="val 7883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Listra Diagonal 8"/>
          <p:cNvSpPr/>
          <p:nvPr/>
        </p:nvSpPr>
        <p:spPr>
          <a:xfrm rot="10800000">
            <a:off x="8315908" y="-2537619"/>
            <a:ext cx="1656184" cy="4104456"/>
          </a:xfrm>
          <a:prstGeom prst="diagStripe">
            <a:avLst>
              <a:gd name="adj" fmla="val 8898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4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14" y="0"/>
            <a:ext cx="7734586" cy="51435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0"/>
            <a:ext cx="5652120" cy="51435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1000">
                <a:schemeClr val="tx1">
                  <a:alpha val="56000"/>
                </a:schemeClr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05688" y="1621594"/>
            <a:ext cx="429430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pt-BR" sz="14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1400" dirty="0">
                <a:solidFill>
                  <a:schemeClr val="bg1"/>
                </a:solidFill>
                <a:latin typeface="Century Gothic" pitchFamily="34" charset="0"/>
              </a:rPr>
              <a:t>Localizada em Embu Guaçu, a </a:t>
            </a:r>
            <a:r>
              <a:rPr lang="pt-BR" sz="1400" b="1" dirty="0">
                <a:solidFill>
                  <a:schemeClr val="bg1"/>
                </a:solidFill>
                <a:latin typeface="Century Gothic" pitchFamily="34" charset="0"/>
              </a:rPr>
              <a:t>Martins Metal</a:t>
            </a:r>
            <a:r>
              <a:rPr lang="pt-BR" sz="1400" dirty="0">
                <a:solidFill>
                  <a:schemeClr val="bg1"/>
                </a:solidFill>
                <a:latin typeface="Century Gothic" pitchFamily="34" charset="0"/>
              </a:rPr>
              <a:t> é uma empresa especializada em serviços de corte, dobra, solda e calandragem em chapas metálicas. Além dos serviços prestados, contamos com uma linha de produtos desenvolvidos especificamente para diversos segmentos industriais no Brasil.  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0" y="1583646"/>
            <a:ext cx="295232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107504" y="922744"/>
            <a:ext cx="483059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  <a:latin typeface="Century Gothic" pitchFamily="34" charset="0"/>
              </a:rPr>
              <a:t>QUEM SOMOS?</a:t>
            </a:r>
            <a:endParaRPr lang="pt-BR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Listra Diagonal 10"/>
          <p:cNvSpPr/>
          <p:nvPr/>
        </p:nvSpPr>
        <p:spPr>
          <a:xfrm>
            <a:off x="2952328" y="3518613"/>
            <a:ext cx="1656184" cy="4104456"/>
          </a:xfrm>
          <a:prstGeom prst="diagStripe">
            <a:avLst>
              <a:gd name="adj" fmla="val 74244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Listra Diagonal 11"/>
          <p:cNvSpPr/>
          <p:nvPr/>
        </p:nvSpPr>
        <p:spPr>
          <a:xfrm>
            <a:off x="2304256" y="4238693"/>
            <a:ext cx="1656184" cy="4104456"/>
          </a:xfrm>
          <a:prstGeom prst="diagStripe">
            <a:avLst>
              <a:gd name="adj" fmla="val 84073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Listra Diagonal 12"/>
          <p:cNvSpPr/>
          <p:nvPr/>
        </p:nvSpPr>
        <p:spPr>
          <a:xfrm rot="10800000">
            <a:off x="8208404" y="-1853543"/>
            <a:ext cx="1656184" cy="4104456"/>
          </a:xfrm>
          <a:prstGeom prst="diagStripe">
            <a:avLst>
              <a:gd name="adj" fmla="val 7883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Listra Diagonal 13"/>
          <p:cNvSpPr/>
          <p:nvPr/>
        </p:nvSpPr>
        <p:spPr>
          <a:xfrm rot="10800000">
            <a:off x="8460432" y="-2756842"/>
            <a:ext cx="1656184" cy="4104456"/>
          </a:xfrm>
          <a:prstGeom prst="diagStripe">
            <a:avLst>
              <a:gd name="adj" fmla="val 88988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782" y="4464496"/>
            <a:ext cx="686714" cy="55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3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14568" cy="5143500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 rot="10800000">
            <a:off x="2915816" y="0"/>
            <a:ext cx="6228184" cy="51435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1000">
                <a:schemeClr val="tx1">
                  <a:alpha val="56000"/>
                </a:schemeClr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5076056" y="1779662"/>
            <a:ext cx="4104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pt-BR" sz="14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1400" dirty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pt-BR" sz="14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1400" dirty="0">
                <a:solidFill>
                  <a:schemeClr val="bg1"/>
                </a:solidFill>
                <a:latin typeface="Century Gothic" pitchFamily="34" charset="0"/>
              </a:rPr>
              <a:t>Cortamos, dobramos e fabricamos racks e gabinetes em metal, caixas para nobreak, módulo transformador, estabilizadores, módulos de bateria e barramento de cobre. </a:t>
            </a:r>
          </a:p>
          <a:p>
            <a:r>
              <a:rPr lang="pt-BR" sz="1400" dirty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pt-BR" sz="14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1400" dirty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pt-BR" sz="1400" dirty="0">
                <a:solidFill>
                  <a:schemeClr val="bg1"/>
                </a:solidFill>
                <a:latin typeface="Century Gothic" pitchFamily="34" charset="0"/>
              </a:rPr>
            </a:br>
            <a:endParaRPr lang="pt-BR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148064" y="819457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  <a:latin typeface="Century Gothic" pitchFamily="34" charset="0"/>
              </a:rPr>
              <a:t>SERVIÇOS ESPECIALIZADOS</a:t>
            </a:r>
            <a:endParaRPr lang="pt-BR" sz="3600" dirty="0">
              <a:solidFill>
                <a:schemeClr val="bg1"/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6149561" y="2019786"/>
            <a:ext cx="295232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istra Diagonal 18"/>
          <p:cNvSpPr/>
          <p:nvPr/>
        </p:nvSpPr>
        <p:spPr>
          <a:xfrm>
            <a:off x="-874102" y="4143060"/>
            <a:ext cx="1656184" cy="4104456"/>
          </a:xfrm>
          <a:prstGeom prst="diagStripe">
            <a:avLst>
              <a:gd name="adj" fmla="val 7883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Listra Diagonal 19"/>
          <p:cNvSpPr/>
          <p:nvPr/>
        </p:nvSpPr>
        <p:spPr>
          <a:xfrm>
            <a:off x="-1044624" y="3723878"/>
            <a:ext cx="1656184" cy="4104456"/>
          </a:xfrm>
          <a:prstGeom prst="diagStripe">
            <a:avLst>
              <a:gd name="adj" fmla="val 88988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Listra Diagonal 20"/>
          <p:cNvSpPr/>
          <p:nvPr/>
        </p:nvSpPr>
        <p:spPr>
          <a:xfrm rot="10800000">
            <a:off x="4247964" y="-2684835"/>
            <a:ext cx="1656184" cy="4104456"/>
          </a:xfrm>
          <a:prstGeom prst="diagStripe">
            <a:avLst>
              <a:gd name="adj" fmla="val 74244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Listra Diagonal 21"/>
          <p:cNvSpPr/>
          <p:nvPr/>
        </p:nvSpPr>
        <p:spPr>
          <a:xfrm rot="10800000">
            <a:off x="4154759" y="-3044876"/>
            <a:ext cx="1656184" cy="4104456"/>
          </a:xfrm>
          <a:prstGeom prst="diagStripe">
            <a:avLst>
              <a:gd name="adj" fmla="val 84073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7" y="51470"/>
            <a:ext cx="686714" cy="55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5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412" y="1595"/>
            <a:ext cx="7730588" cy="5143500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0" y="0"/>
            <a:ext cx="6948264" cy="51435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1000">
                <a:schemeClr val="tx1">
                  <a:alpha val="56000"/>
                </a:schemeClr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dirty="0"/>
          </a:p>
        </p:txBody>
      </p:sp>
      <p:sp>
        <p:nvSpPr>
          <p:cNvPr id="6" name="Retângulo 5"/>
          <p:cNvSpPr/>
          <p:nvPr/>
        </p:nvSpPr>
        <p:spPr>
          <a:xfrm>
            <a:off x="1383959" y="1508746"/>
            <a:ext cx="41536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  <a:latin typeface="Century Gothic" pitchFamily="34" charset="0"/>
              </a:rPr>
              <a:t>É atender </a:t>
            </a:r>
            <a:r>
              <a:rPr lang="pt-BR" sz="1600" dirty="0">
                <a:solidFill>
                  <a:schemeClr val="bg1"/>
                </a:solidFill>
                <a:latin typeface="Century Gothic" pitchFamily="34" charset="0"/>
              </a:rPr>
              <a:t>a necessidade dos nossos clientes e manter a satisfação, agregando valores na relação </a:t>
            </a:r>
            <a:r>
              <a:rPr lang="pt-BR" sz="1600" dirty="0" smtClean="0">
                <a:solidFill>
                  <a:schemeClr val="bg1"/>
                </a:solidFill>
                <a:latin typeface="Century Gothic" pitchFamily="34" charset="0"/>
              </a:rPr>
              <a:t>e visando </a:t>
            </a:r>
            <a:r>
              <a:rPr lang="pt-BR" sz="1600" dirty="0">
                <a:solidFill>
                  <a:schemeClr val="bg1"/>
                </a:solidFill>
                <a:latin typeface="Century Gothic" pitchFamily="34" charset="0"/>
              </a:rPr>
              <a:t>a excelência dos </a:t>
            </a:r>
            <a:r>
              <a:rPr lang="pt-BR" sz="1600" dirty="0" smtClean="0">
                <a:solidFill>
                  <a:schemeClr val="bg1"/>
                </a:solidFill>
                <a:latin typeface="Century Gothic" pitchFamily="34" charset="0"/>
              </a:rPr>
              <a:t>projetos</a:t>
            </a:r>
            <a:endParaRPr lang="pt-BR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379544" y="3219822"/>
            <a:ext cx="41638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pt-BR" sz="16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1600" dirty="0" smtClean="0">
                <a:solidFill>
                  <a:schemeClr val="bg1"/>
                </a:solidFill>
                <a:latin typeface="Century Gothic" pitchFamily="34" charset="0"/>
              </a:rPr>
              <a:t>Produtos </a:t>
            </a:r>
            <a:r>
              <a:rPr lang="pt-BR" sz="1600" dirty="0">
                <a:solidFill>
                  <a:schemeClr val="bg1"/>
                </a:solidFill>
                <a:latin typeface="Century Gothic" pitchFamily="34" charset="0"/>
              </a:rPr>
              <a:t>com excelente acabamento, agilidade na entrega e os melhores preços do mercado. </a:t>
            </a:r>
          </a:p>
        </p:txBody>
      </p:sp>
      <p:sp>
        <p:nvSpPr>
          <p:cNvPr id="19" name="Listra Diagonal 18"/>
          <p:cNvSpPr/>
          <p:nvPr/>
        </p:nvSpPr>
        <p:spPr>
          <a:xfrm>
            <a:off x="4535290" y="4120127"/>
            <a:ext cx="1656184" cy="4104456"/>
          </a:xfrm>
          <a:prstGeom prst="diagStripe">
            <a:avLst>
              <a:gd name="adj" fmla="val 74244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Listra Diagonal 19"/>
          <p:cNvSpPr/>
          <p:nvPr/>
        </p:nvSpPr>
        <p:spPr>
          <a:xfrm>
            <a:off x="3995936" y="4515966"/>
            <a:ext cx="1656184" cy="4104456"/>
          </a:xfrm>
          <a:prstGeom prst="diagStripe">
            <a:avLst>
              <a:gd name="adj" fmla="val 84073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Listra Diagonal 20"/>
          <p:cNvSpPr/>
          <p:nvPr/>
        </p:nvSpPr>
        <p:spPr>
          <a:xfrm rot="10800000">
            <a:off x="8208404" y="-1853543"/>
            <a:ext cx="1656184" cy="4104456"/>
          </a:xfrm>
          <a:prstGeom prst="diagStripe">
            <a:avLst>
              <a:gd name="adj" fmla="val 7883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Listra Diagonal 21"/>
          <p:cNvSpPr/>
          <p:nvPr/>
        </p:nvSpPr>
        <p:spPr>
          <a:xfrm rot="10800000">
            <a:off x="8460432" y="-2756842"/>
            <a:ext cx="1656184" cy="4104456"/>
          </a:xfrm>
          <a:prstGeom prst="diagStripe">
            <a:avLst>
              <a:gd name="adj" fmla="val 88988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3" y="1347615"/>
            <a:ext cx="997935" cy="997935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80" y="3292574"/>
            <a:ext cx="935360" cy="935360"/>
          </a:xfrm>
          <a:prstGeom prst="rect">
            <a:avLst/>
          </a:prstGeom>
        </p:spPr>
      </p:pic>
      <p:sp>
        <p:nvSpPr>
          <p:cNvPr id="24" name="Retângulo 23"/>
          <p:cNvSpPr/>
          <p:nvPr/>
        </p:nvSpPr>
        <p:spPr>
          <a:xfrm>
            <a:off x="1488262" y="1167595"/>
            <a:ext cx="2579682" cy="36004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81000">
                <a:schemeClr val="tx1">
                  <a:lumMod val="50000"/>
                  <a:lumOff val="50000"/>
                  <a:alpha val="54000"/>
                </a:schemeClr>
              </a:gs>
              <a:gs pos="50000">
                <a:schemeClr val="tx1">
                  <a:lumMod val="50000"/>
                  <a:lumOff val="50000"/>
                  <a:alpha val="56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1467683" y="1124677"/>
            <a:ext cx="3443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Century Gothic" pitchFamily="34" charset="0"/>
              </a:rPr>
              <a:t>NOSSA  </a:t>
            </a:r>
            <a:r>
              <a:rPr lang="pt-BR" sz="2400" b="1" dirty="0" smtClean="0">
                <a:solidFill>
                  <a:schemeClr val="bg1"/>
                </a:solidFill>
                <a:latin typeface="Century Gothic" pitchFamily="34" charset="0"/>
              </a:rPr>
              <a:t>MISSÃO</a:t>
            </a:r>
            <a:endParaRPr lang="pt-BR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1488262" y="3128268"/>
            <a:ext cx="3155746" cy="36004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81000">
                <a:schemeClr val="tx1">
                  <a:lumMod val="50000"/>
                  <a:lumOff val="50000"/>
                  <a:alpha val="54000"/>
                </a:schemeClr>
              </a:gs>
              <a:gs pos="50000">
                <a:schemeClr val="tx1">
                  <a:lumMod val="50000"/>
                  <a:lumOff val="50000"/>
                  <a:alpha val="56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1444093" y="3075806"/>
            <a:ext cx="3199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Century Gothic" pitchFamily="34" charset="0"/>
              </a:rPr>
              <a:t>NOSSO DIFERENCIAL</a:t>
            </a:r>
            <a:endParaRPr lang="pt-BR" sz="2400" dirty="0"/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782" y="4464496"/>
            <a:ext cx="686714" cy="55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8"/>
          <a:stretch/>
        </p:blipFill>
        <p:spPr>
          <a:xfrm>
            <a:off x="0" y="0"/>
            <a:ext cx="6318309" cy="51435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 rot="10800000">
            <a:off x="2771800" y="0"/>
            <a:ext cx="6372200" cy="51435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1000">
                <a:schemeClr val="tx1">
                  <a:alpha val="56000"/>
                </a:schemeClr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6317940" y="699542"/>
            <a:ext cx="26100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 </a:t>
            </a:r>
            <a:r>
              <a:rPr lang="pt-BR" sz="3600" b="1" dirty="0" smtClean="0">
                <a:solidFill>
                  <a:schemeClr val="bg1"/>
                </a:solidFill>
                <a:latin typeface="Century Gothic" pitchFamily="34" charset="0"/>
              </a:rPr>
              <a:t>SERVIÇOS </a:t>
            </a:r>
            <a:endParaRPr lang="pt-BR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680520" y="372387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Century Gothic" pitchFamily="34" charset="0"/>
              </a:rPr>
              <a:t>Confeccionamos peças metálicas sob medida como:</a:t>
            </a:r>
            <a:br>
              <a:rPr lang="pt-BR" sz="1200" b="1" dirty="0">
                <a:solidFill>
                  <a:schemeClr val="bg1"/>
                </a:solidFill>
                <a:latin typeface="Century Gothic" pitchFamily="34" charset="0"/>
              </a:rPr>
            </a:br>
            <a:endParaRPr lang="pt-BR" sz="1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6228184" y="1345873"/>
            <a:ext cx="295232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4499991" y="1563638"/>
            <a:ext cx="45665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>
                <a:solidFill>
                  <a:schemeClr val="bg1"/>
                </a:solidFill>
                <a:latin typeface="Century Gothic" pitchFamily="34" charset="0"/>
              </a:rPr>
              <a:t>Dobras de chapas metálicas</a:t>
            </a:r>
            <a:br>
              <a:rPr lang="pt-BR" sz="2400" b="1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2400" b="1" dirty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pt-BR" sz="2400" b="1" dirty="0">
                <a:solidFill>
                  <a:schemeClr val="bg1"/>
                </a:solidFill>
                <a:latin typeface="Century Gothic" pitchFamily="34" charset="0"/>
              </a:rPr>
            </a:br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 rot="10800000">
            <a:off x="4686823" y="4083918"/>
            <a:ext cx="4493689" cy="504056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81000">
                <a:schemeClr val="tx1">
                  <a:lumMod val="50000"/>
                  <a:lumOff val="50000"/>
                  <a:alpha val="54000"/>
                </a:schemeClr>
              </a:gs>
              <a:gs pos="50000">
                <a:schemeClr val="tx1">
                  <a:lumMod val="50000"/>
                  <a:lumOff val="50000"/>
                  <a:alpha val="56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681524" y="4134443"/>
            <a:ext cx="44989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1100" dirty="0" smtClean="0">
                <a:solidFill>
                  <a:schemeClr val="bg1"/>
                </a:solidFill>
                <a:latin typeface="Century Gothic" pitchFamily="34" charset="0"/>
              </a:rPr>
              <a:t>Gabinetes  .  Estantes </a:t>
            </a:r>
            <a:r>
              <a:rPr lang="pt-BR" sz="1100" dirty="0">
                <a:solidFill>
                  <a:schemeClr val="bg1"/>
                </a:solidFill>
                <a:latin typeface="Century Gothic" pitchFamily="34" charset="0"/>
              </a:rPr>
              <a:t>metálicas para nobreak e </a:t>
            </a:r>
            <a:r>
              <a:rPr lang="pt-BR" sz="1100" dirty="0" smtClean="0">
                <a:solidFill>
                  <a:schemeClr val="bg1"/>
                </a:solidFill>
                <a:latin typeface="Century Gothic" pitchFamily="34" charset="0"/>
              </a:rPr>
              <a:t>baterias  .  Racks  .  Barramento </a:t>
            </a:r>
            <a:r>
              <a:rPr lang="pt-BR" sz="1100" dirty="0">
                <a:solidFill>
                  <a:schemeClr val="bg1"/>
                </a:solidFill>
                <a:latin typeface="Century Gothic" pitchFamily="34" charset="0"/>
              </a:rPr>
              <a:t>em </a:t>
            </a:r>
            <a:r>
              <a:rPr lang="pt-BR" sz="1100" dirty="0" smtClean="0">
                <a:solidFill>
                  <a:schemeClr val="bg1"/>
                </a:solidFill>
                <a:latin typeface="Century Gothic" pitchFamily="34" charset="0"/>
              </a:rPr>
              <a:t>cobre  .  Serviços </a:t>
            </a:r>
            <a:r>
              <a:rPr lang="pt-BR" sz="1100" dirty="0">
                <a:solidFill>
                  <a:schemeClr val="bg1"/>
                </a:solidFill>
                <a:latin typeface="Century Gothic" pitchFamily="34" charset="0"/>
              </a:rPr>
              <a:t>de dobras em geral</a:t>
            </a:r>
          </a:p>
        </p:txBody>
      </p:sp>
      <p:sp>
        <p:nvSpPr>
          <p:cNvPr id="12" name="Listra Diagonal 11"/>
          <p:cNvSpPr/>
          <p:nvPr/>
        </p:nvSpPr>
        <p:spPr>
          <a:xfrm rot="10800000">
            <a:off x="3347864" y="-2052229"/>
            <a:ext cx="1656184" cy="4104456"/>
          </a:xfrm>
          <a:prstGeom prst="diagStripe">
            <a:avLst>
              <a:gd name="adj" fmla="val 7883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Listra Diagonal 12"/>
          <p:cNvSpPr/>
          <p:nvPr/>
        </p:nvSpPr>
        <p:spPr>
          <a:xfrm rot="10800000">
            <a:off x="3599892" y="-2955528"/>
            <a:ext cx="1656184" cy="4104456"/>
          </a:xfrm>
          <a:prstGeom prst="diagStripe">
            <a:avLst>
              <a:gd name="adj" fmla="val 88988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Listra Diagonal 13"/>
          <p:cNvSpPr/>
          <p:nvPr/>
        </p:nvSpPr>
        <p:spPr>
          <a:xfrm>
            <a:off x="-723410" y="4365468"/>
            <a:ext cx="1656184" cy="4104456"/>
          </a:xfrm>
          <a:prstGeom prst="diagStripe">
            <a:avLst>
              <a:gd name="adj" fmla="val 74244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Listra Diagonal 14"/>
          <p:cNvSpPr/>
          <p:nvPr/>
        </p:nvSpPr>
        <p:spPr>
          <a:xfrm>
            <a:off x="-1262764" y="4761307"/>
            <a:ext cx="1656184" cy="4104456"/>
          </a:xfrm>
          <a:prstGeom prst="diagStripe">
            <a:avLst>
              <a:gd name="adj" fmla="val 84073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7" y="51470"/>
            <a:ext cx="686714" cy="55552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211960" y="1153943"/>
            <a:ext cx="485459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600" b="1" dirty="0" smtClean="0"/>
              <a:t> </a:t>
            </a:r>
            <a:endParaRPr lang="pt-BR" sz="16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r"/>
            <a:r>
              <a:rPr lang="pt-BR" sz="1600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pt-BR" sz="16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1600" b="1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pt-BR" sz="1600" b="1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1600" b="1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pt-BR" sz="1600" b="1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1400" b="1" dirty="0" smtClean="0">
                <a:solidFill>
                  <a:schemeClr val="bg1"/>
                </a:solidFill>
                <a:latin typeface="Century Gothic" pitchFamily="34" charset="0"/>
              </a:rPr>
              <a:t>Executamos </a:t>
            </a:r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serviços de dobras de chapas metálicas de até 3mm de espessura conforme necessidade e especificação do projeto. Fabricamos peças metálicas para os principais segmentos industriais como automobilística, eletroeletrônica e eletrodomésticos.</a:t>
            </a:r>
          </a:p>
          <a:p>
            <a:pPr algn="r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pt-BR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18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95"/>
          <a:stretch/>
        </p:blipFill>
        <p:spPr>
          <a:xfrm>
            <a:off x="2915816" y="-26807"/>
            <a:ext cx="6372707" cy="526285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0"/>
            <a:ext cx="6084168" cy="51435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9000">
                <a:schemeClr val="tx1">
                  <a:alpha val="56000"/>
                </a:schemeClr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dirty="0"/>
          </a:p>
        </p:txBody>
      </p:sp>
      <p:sp>
        <p:nvSpPr>
          <p:cNvPr id="4" name="Retângulo 3"/>
          <p:cNvSpPr/>
          <p:nvPr/>
        </p:nvSpPr>
        <p:spPr>
          <a:xfrm>
            <a:off x="204312" y="1408003"/>
            <a:ext cx="56166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/>
            </a:r>
            <a:br>
              <a:rPr lang="pt-BR" sz="1400" dirty="0">
                <a:solidFill>
                  <a:schemeClr val="bg1"/>
                </a:solidFill>
              </a:rPr>
            </a:br>
            <a:r>
              <a:rPr lang="pt-BR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Contamos com diferentes tipos de </a:t>
            </a:r>
            <a:r>
              <a:rPr lang="pt-BR" sz="1400" dirty="0">
                <a:solidFill>
                  <a:schemeClr val="bg1"/>
                </a:solidFill>
                <a:latin typeface="Century Gothic" pitchFamily="34" charset="0"/>
              </a:rPr>
              <a:t>serviços de corte em chapas metálicas como </a:t>
            </a:r>
            <a:r>
              <a:rPr lang="pt-BR" sz="1400" b="1" dirty="0">
                <a:solidFill>
                  <a:schemeClr val="bg1"/>
                </a:solidFill>
                <a:latin typeface="Century Gothic" pitchFamily="34" charset="0"/>
              </a:rPr>
              <a:t>aço inox</a:t>
            </a:r>
            <a:r>
              <a:rPr lang="pt-BR" sz="1400" dirty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pt-BR" sz="1400" b="1" dirty="0">
                <a:solidFill>
                  <a:schemeClr val="bg1"/>
                </a:solidFill>
                <a:latin typeface="Century Gothic" pitchFamily="34" charset="0"/>
              </a:rPr>
              <a:t>alumínio</a:t>
            </a:r>
            <a:r>
              <a:rPr lang="pt-BR" sz="1400" dirty="0">
                <a:solidFill>
                  <a:schemeClr val="bg1"/>
                </a:solidFill>
                <a:latin typeface="Century Gothic" pitchFamily="34" charset="0"/>
              </a:rPr>
              <a:t> e </a:t>
            </a:r>
            <a:r>
              <a:rPr lang="pt-BR" sz="1400" b="1" dirty="0">
                <a:solidFill>
                  <a:schemeClr val="bg1"/>
                </a:solidFill>
                <a:latin typeface="Century Gothic" pitchFamily="34" charset="0"/>
              </a:rPr>
              <a:t>aço carbono</a:t>
            </a:r>
            <a:r>
              <a:rPr lang="pt-BR" sz="1400" dirty="0">
                <a:solidFill>
                  <a:schemeClr val="bg1"/>
                </a:solidFill>
                <a:latin typeface="Century Gothic" pitchFamily="34" charset="0"/>
              </a:rPr>
              <a:t>. Trabalhamos com máquinas modernas, tecnologia de ponta e um time qualificado com amplo conhecimento em </a:t>
            </a:r>
            <a:r>
              <a:rPr lang="pt-BR" sz="1400" b="1" dirty="0">
                <a:solidFill>
                  <a:schemeClr val="bg1"/>
                </a:solidFill>
                <a:latin typeface="Century Gothic" pitchFamily="34" charset="0"/>
              </a:rPr>
              <a:t>corte a laser</a:t>
            </a:r>
            <a:r>
              <a:rPr lang="pt-BR" sz="1400" dirty="0">
                <a:solidFill>
                  <a:schemeClr val="bg1"/>
                </a:solidFill>
                <a:latin typeface="Century Gothic" pitchFamily="34" charset="0"/>
              </a:rPr>
              <a:t> e </a:t>
            </a:r>
            <a:r>
              <a:rPr lang="pt-BR" sz="1400" b="1" dirty="0" err="1">
                <a:solidFill>
                  <a:schemeClr val="bg1"/>
                </a:solidFill>
                <a:latin typeface="Century Gothic" pitchFamily="34" charset="0"/>
              </a:rPr>
              <a:t>oxicorte</a:t>
            </a:r>
            <a:r>
              <a:rPr lang="pt-BR" sz="1400" b="1" dirty="0">
                <a:solidFill>
                  <a:schemeClr val="bg1"/>
                </a:solidFill>
                <a:latin typeface="Century Gothic" pitchFamily="34" charset="0"/>
              </a:rPr>
              <a:t>. </a:t>
            </a:r>
            <a:endParaRPr lang="pt-BR" sz="1400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pt-BR" sz="1400" dirty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pt-BR" sz="14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1400" dirty="0">
                <a:solidFill>
                  <a:schemeClr val="bg1"/>
                </a:solidFill>
                <a:latin typeface="Century Gothic" pitchFamily="34" charset="0"/>
              </a:rPr>
              <a:t>Nossa equipe de produção atua de forma rápida para entrega de pedidos em curto prazo, sempre prezando pela qualidade e um excelente resultado final do corte. Nosso processo de corte a laser possibilita a produção de peças metálicas com cortes precisos e complexos de acordo com o projeto e as necessidades do cliente. </a:t>
            </a:r>
          </a:p>
          <a:p>
            <a:r>
              <a:rPr lang="pt-BR" sz="1400" dirty="0">
                <a:solidFill>
                  <a:schemeClr val="bg1"/>
                </a:solidFill>
              </a:rPr>
              <a:t/>
            </a:r>
            <a:br>
              <a:rPr lang="pt-BR" sz="1400" dirty="0">
                <a:solidFill>
                  <a:schemeClr val="bg1"/>
                </a:solidFill>
              </a:rPr>
            </a:b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07408" y="699542"/>
            <a:ext cx="5732744" cy="833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Century Gothic" pitchFamily="34" charset="0"/>
              </a:rPr>
              <a:t>Cortes em </a:t>
            </a:r>
            <a:endParaRPr lang="pt-BR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pt-BR" sz="2400" b="1" dirty="0" smtClean="0">
                <a:solidFill>
                  <a:schemeClr val="bg1"/>
                </a:solidFill>
                <a:latin typeface="Century Gothic" pitchFamily="34" charset="0"/>
              </a:rPr>
              <a:t>chapas </a:t>
            </a:r>
            <a:r>
              <a:rPr lang="pt-BR" sz="2400" b="1" dirty="0">
                <a:solidFill>
                  <a:schemeClr val="bg1"/>
                </a:solidFill>
                <a:latin typeface="Century Gothic" pitchFamily="34" charset="0"/>
              </a:rPr>
              <a:t>metálicas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Listra Diagonal 8"/>
          <p:cNvSpPr/>
          <p:nvPr/>
        </p:nvSpPr>
        <p:spPr>
          <a:xfrm>
            <a:off x="4535290" y="4120127"/>
            <a:ext cx="1656184" cy="4104456"/>
          </a:xfrm>
          <a:prstGeom prst="diagStripe">
            <a:avLst>
              <a:gd name="adj" fmla="val 74244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Listra Diagonal 9"/>
          <p:cNvSpPr/>
          <p:nvPr/>
        </p:nvSpPr>
        <p:spPr>
          <a:xfrm>
            <a:off x="3995936" y="4515966"/>
            <a:ext cx="1656184" cy="4104456"/>
          </a:xfrm>
          <a:prstGeom prst="diagStripe">
            <a:avLst>
              <a:gd name="adj" fmla="val 84073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Listra Diagonal 10"/>
          <p:cNvSpPr/>
          <p:nvPr/>
        </p:nvSpPr>
        <p:spPr>
          <a:xfrm rot="10800000">
            <a:off x="8208404" y="-1853543"/>
            <a:ext cx="1656184" cy="4104456"/>
          </a:xfrm>
          <a:prstGeom prst="diagStripe">
            <a:avLst>
              <a:gd name="adj" fmla="val 7883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Listra Diagonal 11"/>
          <p:cNvSpPr/>
          <p:nvPr/>
        </p:nvSpPr>
        <p:spPr>
          <a:xfrm rot="10800000">
            <a:off x="8460432" y="-2756842"/>
            <a:ext cx="1656184" cy="4104456"/>
          </a:xfrm>
          <a:prstGeom prst="diagStripe">
            <a:avLst>
              <a:gd name="adj" fmla="val 88988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782" y="4464496"/>
            <a:ext cx="686714" cy="55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8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2"/>
          <a:stretch/>
        </p:blipFill>
        <p:spPr>
          <a:xfrm>
            <a:off x="-108520" y="-20539"/>
            <a:ext cx="6426460" cy="5231847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 rot="10800000">
            <a:off x="2267744" y="0"/>
            <a:ext cx="6876256" cy="51435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1000">
                <a:schemeClr val="tx1">
                  <a:alpha val="56000"/>
                </a:schemeClr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067944" y="1202432"/>
            <a:ext cx="47880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Fornecemos </a:t>
            </a:r>
            <a:r>
              <a:rPr lang="pt-BR" sz="1400" dirty="0">
                <a:solidFill>
                  <a:schemeClr val="bg1"/>
                </a:solidFill>
                <a:latin typeface="Century Gothic" pitchFamily="34" charset="0"/>
              </a:rPr>
              <a:t>uma gama de serviços de soldagem, oferecendo mão de obra qualificada para empresas metalúrgicas e segmento industriais. Nossa oficina de solda conta com uma variedade de técnicas e recursos de soldagem com </a:t>
            </a:r>
            <a:r>
              <a:rPr lang="pt-BR" sz="1400" b="1" dirty="0">
                <a:solidFill>
                  <a:schemeClr val="bg1"/>
                </a:solidFill>
                <a:latin typeface="Century Gothic" pitchFamily="34" charset="0"/>
              </a:rPr>
              <a:t>eletrodo revestido</a:t>
            </a:r>
            <a:r>
              <a:rPr lang="pt-BR" sz="1400" dirty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pt-BR" sz="1400" b="1" dirty="0">
                <a:solidFill>
                  <a:schemeClr val="bg1"/>
                </a:solidFill>
                <a:latin typeface="Century Gothic" pitchFamily="34" charset="0"/>
              </a:rPr>
              <a:t>MIG </a:t>
            </a:r>
            <a:r>
              <a:rPr lang="pt-BR" sz="1400" dirty="0">
                <a:solidFill>
                  <a:schemeClr val="bg1"/>
                </a:solidFill>
                <a:latin typeface="Century Gothic" pitchFamily="34" charset="0"/>
              </a:rPr>
              <a:t>e </a:t>
            </a:r>
            <a:r>
              <a:rPr lang="pt-BR" sz="1400" b="1" dirty="0">
                <a:solidFill>
                  <a:schemeClr val="bg1"/>
                </a:solidFill>
                <a:latin typeface="Century Gothic" pitchFamily="34" charset="0"/>
              </a:rPr>
              <a:t>TIG</a:t>
            </a:r>
            <a:r>
              <a:rPr lang="pt-BR" sz="1400" dirty="0">
                <a:solidFill>
                  <a:schemeClr val="bg1"/>
                </a:solidFill>
                <a:latin typeface="Century Gothic" pitchFamily="34" charset="0"/>
              </a:rPr>
              <a:t>.</a:t>
            </a:r>
          </a:p>
          <a:p>
            <a:pPr algn="r"/>
            <a:r>
              <a:rPr lang="pt-BR" sz="1400" dirty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pt-BR" sz="14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Nossos soldadores </a:t>
            </a:r>
            <a:r>
              <a:rPr lang="pt-BR" sz="1400" dirty="0">
                <a:solidFill>
                  <a:schemeClr val="bg1"/>
                </a:solidFill>
                <a:latin typeface="Century Gothic" pitchFamily="34" charset="0"/>
              </a:rPr>
              <a:t>são </a:t>
            </a:r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treinados </a:t>
            </a:r>
            <a:r>
              <a:rPr lang="pt-BR" sz="1400" dirty="0">
                <a:solidFill>
                  <a:schemeClr val="bg1"/>
                </a:solidFill>
                <a:latin typeface="Century Gothic" pitchFamily="34" charset="0"/>
              </a:rPr>
              <a:t>de acordo com </a:t>
            </a:r>
            <a:endParaRPr lang="pt-BR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r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os mais </a:t>
            </a:r>
            <a:r>
              <a:rPr lang="pt-BR" sz="1400" dirty="0">
                <a:solidFill>
                  <a:schemeClr val="bg1"/>
                </a:solidFill>
                <a:latin typeface="Century Gothic" pitchFamily="34" charset="0"/>
              </a:rPr>
              <a:t>altos padrões de </a:t>
            </a:r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eficiência. Além disso, investimos </a:t>
            </a:r>
            <a:r>
              <a:rPr lang="pt-BR" sz="1400" dirty="0">
                <a:solidFill>
                  <a:schemeClr val="bg1"/>
                </a:solidFill>
                <a:latin typeface="Century Gothic" pitchFamily="34" charset="0"/>
              </a:rPr>
              <a:t>em tecnologia e qualificação para aumentar nossa capacidade de produção em </a:t>
            </a:r>
            <a:endParaRPr lang="pt-BR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r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um </a:t>
            </a:r>
            <a:r>
              <a:rPr lang="pt-BR" sz="1400" dirty="0">
                <a:solidFill>
                  <a:schemeClr val="bg1"/>
                </a:solidFill>
                <a:latin typeface="Century Gothic" pitchFamily="34" charset="0"/>
              </a:rPr>
              <a:t>ritmo </a:t>
            </a:r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acelerado. </a:t>
            </a:r>
          </a:p>
          <a:p>
            <a:pPr algn="r"/>
            <a:r>
              <a:rPr lang="pt-BR" sz="1400" dirty="0">
                <a:solidFill>
                  <a:schemeClr val="bg1"/>
                </a:solidFill>
                <a:latin typeface="Century Gothic" pitchFamily="34" charset="0"/>
              </a:rPr>
              <a:t> </a:t>
            </a:r>
          </a:p>
          <a:p>
            <a:pPr algn="r" fontAlgn="base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118416" y="645517"/>
            <a:ext cx="4774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Century Gothic" pitchFamily="34" charset="0"/>
              </a:rPr>
              <a:t>Soldagem de peças metálicas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 rot="10800000">
            <a:off x="4355976" y="4227933"/>
            <a:ext cx="4824536" cy="504056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81000">
                <a:schemeClr val="tx1">
                  <a:lumMod val="50000"/>
                  <a:lumOff val="50000"/>
                  <a:alpha val="54000"/>
                </a:schemeClr>
              </a:gs>
              <a:gs pos="50000">
                <a:schemeClr val="tx1">
                  <a:lumMod val="50000"/>
                  <a:lumOff val="50000"/>
                  <a:alpha val="56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572000" y="422793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pt-BR" sz="1100" dirty="0">
                <a:solidFill>
                  <a:schemeClr val="bg1"/>
                </a:solidFill>
                <a:latin typeface="Century Gothic" pitchFamily="34" charset="0"/>
              </a:rPr>
              <a:t>Soldagem de tubos e </a:t>
            </a:r>
            <a:r>
              <a:rPr lang="pt-BR" sz="1100" dirty="0" smtClean="0">
                <a:solidFill>
                  <a:schemeClr val="bg1"/>
                </a:solidFill>
                <a:latin typeface="Century Gothic" pitchFamily="34" charset="0"/>
              </a:rPr>
              <a:t>cilindros  .  Gabinetes  .  Estantes </a:t>
            </a:r>
            <a:r>
              <a:rPr lang="pt-BR" sz="1100" dirty="0">
                <a:solidFill>
                  <a:schemeClr val="bg1"/>
                </a:solidFill>
                <a:latin typeface="Century Gothic" pitchFamily="34" charset="0"/>
              </a:rPr>
              <a:t>metálicas para </a:t>
            </a:r>
            <a:r>
              <a:rPr lang="pt-BR" sz="1100" dirty="0" smtClean="0">
                <a:solidFill>
                  <a:schemeClr val="bg1"/>
                </a:solidFill>
                <a:latin typeface="Century Gothic" pitchFamily="34" charset="0"/>
              </a:rPr>
              <a:t>baterias  .  Racks</a:t>
            </a:r>
            <a:endParaRPr lang="pt-BR" sz="11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Listra Diagonal 11"/>
          <p:cNvSpPr/>
          <p:nvPr/>
        </p:nvSpPr>
        <p:spPr>
          <a:xfrm rot="10800000">
            <a:off x="8568444" y="-3548930"/>
            <a:ext cx="1656184" cy="4104456"/>
          </a:xfrm>
          <a:prstGeom prst="diagStripe">
            <a:avLst>
              <a:gd name="adj" fmla="val 7883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Listra Diagonal 12"/>
          <p:cNvSpPr/>
          <p:nvPr/>
        </p:nvSpPr>
        <p:spPr>
          <a:xfrm rot="10800000">
            <a:off x="8604448" y="-3890957"/>
            <a:ext cx="1656184" cy="4104456"/>
          </a:xfrm>
          <a:prstGeom prst="diagStripe">
            <a:avLst>
              <a:gd name="adj" fmla="val 88988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Listra Diagonal 13"/>
          <p:cNvSpPr/>
          <p:nvPr/>
        </p:nvSpPr>
        <p:spPr>
          <a:xfrm>
            <a:off x="-780950" y="4344930"/>
            <a:ext cx="1656184" cy="4104456"/>
          </a:xfrm>
          <a:prstGeom prst="diagStripe">
            <a:avLst>
              <a:gd name="adj" fmla="val 74244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Listra Diagonal 14"/>
          <p:cNvSpPr/>
          <p:nvPr/>
        </p:nvSpPr>
        <p:spPr>
          <a:xfrm>
            <a:off x="-1320304" y="4740769"/>
            <a:ext cx="1656184" cy="4104456"/>
          </a:xfrm>
          <a:prstGeom prst="diagStripe">
            <a:avLst>
              <a:gd name="adj" fmla="val 84073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7" y="51470"/>
            <a:ext cx="686714" cy="555526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4483061" y="3868474"/>
            <a:ext cx="44257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b="1" dirty="0">
                <a:solidFill>
                  <a:schemeClr val="bg1"/>
                </a:solidFill>
                <a:latin typeface="Century Gothic" pitchFamily="34" charset="0"/>
              </a:rPr>
              <a:t>Nossos recursos são extensos e incluem serviços como: </a:t>
            </a:r>
          </a:p>
        </p:txBody>
      </p:sp>
    </p:spTree>
    <p:extLst>
      <p:ext uri="{BB962C8B-B14F-4D97-AF65-F5344CB8AC3E}">
        <p14:creationId xmlns:p14="http://schemas.microsoft.com/office/powerpoint/2010/main" val="314884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4" r="19972"/>
          <a:stretch/>
        </p:blipFill>
        <p:spPr>
          <a:xfrm>
            <a:off x="2219267" y="0"/>
            <a:ext cx="6957580" cy="516789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0"/>
            <a:ext cx="7740352" cy="51435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9000">
                <a:schemeClr val="tx1">
                  <a:alpha val="56000"/>
                </a:schemeClr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dirty="0"/>
          </a:p>
        </p:txBody>
      </p:sp>
      <p:sp>
        <p:nvSpPr>
          <p:cNvPr id="6" name="Retângulo 5"/>
          <p:cNvSpPr/>
          <p:nvPr/>
        </p:nvSpPr>
        <p:spPr>
          <a:xfrm>
            <a:off x="179512" y="1335995"/>
            <a:ext cx="49472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Contamos com  um time </a:t>
            </a:r>
            <a:r>
              <a:rPr lang="pt-BR" sz="1400" dirty="0">
                <a:solidFill>
                  <a:schemeClr val="bg1"/>
                </a:solidFill>
                <a:latin typeface="Century Gothic" pitchFamily="34" charset="0"/>
              </a:rPr>
              <a:t>qualificado na produção de peças e tubos com calandra. Nosso portfólio de serviços em calandragem inclui o desenvolvimento de peças conforme a necessidade do cliente. </a:t>
            </a:r>
          </a:p>
          <a:p>
            <a:r>
              <a:rPr lang="pt-BR" sz="1400" dirty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pt-BR" sz="14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1400" dirty="0">
                <a:solidFill>
                  <a:schemeClr val="bg1"/>
                </a:solidFill>
                <a:latin typeface="Century Gothic" pitchFamily="34" charset="0"/>
              </a:rPr>
              <a:t>Somos especialistas na produção de tubos para compressores de ar para fabricantes em todo o Brasil. Juntamente com o corte, dobra e solda, a calandragem é um dos processos de fabricação de produtos da nossa empresa. Desenvolvemos tubos personalizados de acordo com a utilização, operando com uma grande variedade de chapas e espessuras.</a:t>
            </a:r>
          </a:p>
          <a:p>
            <a:r>
              <a:rPr lang="pt-BR" sz="1400" dirty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pt-BR" sz="14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1400" dirty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pt-BR" sz="1400" dirty="0">
                <a:solidFill>
                  <a:schemeClr val="bg1"/>
                </a:solidFill>
                <a:latin typeface="Century Gothic" pitchFamily="34" charset="0"/>
              </a:rPr>
            </a:br>
            <a:endParaRPr lang="pt-BR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9512" y="843558"/>
            <a:ext cx="3985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Century Gothic" pitchFamily="34" charset="0"/>
              </a:rPr>
              <a:t>Calandragem de chapas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Listra Diagonal 7"/>
          <p:cNvSpPr/>
          <p:nvPr/>
        </p:nvSpPr>
        <p:spPr>
          <a:xfrm>
            <a:off x="4535290" y="4120127"/>
            <a:ext cx="1656184" cy="4104456"/>
          </a:xfrm>
          <a:prstGeom prst="diagStripe">
            <a:avLst>
              <a:gd name="adj" fmla="val 74244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Listra Diagonal 8"/>
          <p:cNvSpPr/>
          <p:nvPr/>
        </p:nvSpPr>
        <p:spPr>
          <a:xfrm>
            <a:off x="3995936" y="4515966"/>
            <a:ext cx="1656184" cy="4104456"/>
          </a:xfrm>
          <a:prstGeom prst="diagStripe">
            <a:avLst>
              <a:gd name="adj" fmla="val 84073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Listra Diagonal 9"/>
          <p:cNvSpPr/>
          <p:nvPr/>
        </p:nvSpPr>
        <p:spPr>
          <a:xfrm rot="10800000">
            <a:off x="8208404" y="-1853543"/>
            <a:ext cx="1656184" cy="4104456"/>
          </a:xfrm>
          <a:prstGeom prst="diagStripe">
            <a:avLst>
              <a:gd name="adj" fmla="val 7883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Listra Diagonal 10"/>
          <p:cNvSpPr/>
          <p:nvPr/>
        </p:nvSpPr>
        <p:spPr>
          <a:xfrm rot="10800000">
            <a:off x="8460432" y="-2756842"/>
            <a:ext cx="1656184" cy="4104456"/>
          </a:xfrm>
          <a:prstGeom prst="diagStripe">
            <a:avLst>
              <a:gd name="adj" fmla="val 88988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782" y="4464496"/>
            <a:ext cx="686714" cy="55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4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22981" y="2427734"/>
            <a:ext cx="4464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Nossa </a:t>
            </a:r>
            <a:r>
              <a:rPr lang="pt-BR" sz="1400" dirty="0">
                <a:solidFill>
                  <a:schemeClr val="bg1"/>
                </a:solidFill>
                <a:latin typeface="Century Gothic" pitchFamily="34" charset="0"/>
              </a:rPr>
              <a:t>linha de produtos e serviços incluem a confecção de estruturas metálicas para fabricantes de computadores, eletroeletrônicos e metalúrgicas em geral.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10233"/>
            <a:ext cx="2741642" cy="2741642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79512" y="1034723"/>
            <a:ext cx="4507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  <a:latin typeface="Century Gothic" pitchFamily="34" charset="0"/>
              </a:rPr>
              <a:t>NOSSOS PRODUTOS</a:t>
            </a:r>
            <a:endParaRPr lang="pt-BR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79512" y="1824355"/>
            <a:ext cx="5669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latin typeface="Century Gothic" pitchFamily="34" charset="0"/>
              </a:rPr>
              <a:t>Confecção </a:t>
            </a:r>
            <a:r>
              <a:rPr lang="pt-BR" sz="2400" b="1" dirty="0">
                <a:solidFill>
                  <a:schemeClr val="bg1"/>
                </a:solidFill>
                <a:latin typeface="Century Gothic" pitchFamily="34" charset="0"/>
              </a:rPr>
              <a:t>de peças metálicas </a:t>
            </a:r>
            <a:endParaRPr lang="pt-BR" sz="2400" dirty="0"/>
          </a:p>
        </p:txBody>
      </p:sp>
      <p:cxnSp>
        <p:nvCxnSpPr>
          <p:cNvPr id="10" name="Conector reto 9"/>
          <p:cNvCxnSpPr/>
          <p:nvPr/>
        </p:nvCxnSpPr>
        <p:spPr>
          <a:xfrm>
            <a:off x="0" y="1707654"/>
            <a:ext cx="295232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976" y="3224897"/>
            <a:ext cx="2587213" cy="2587213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 rot="10800000">
            <a:off x="5170745" y="-268"/>
            <a:ext cx="6097999" cy="51435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1000">
                <a:schemeClr val="tx1">
                  <a:alpha val="56000"/>
                </a:schemeClr>
              </a:gs>
              <a:gs pos="50000">
                <a:schemeClr val="tx1">
                  <a:alpha val="9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Listra Diagonal 12"/>
          <p:cNvSpPr/>
          <p:nvPr/>
        </p:nvSpPr>
        <p:spPr>
          <a:xfrm>
            <a:off x="-433262" y="4122664"/>
            <a:ext cx="1656184" cy="4104456"/>
          </a:xfrm>
          <a:prstGeom prst="diagStripe">
            <a:avLst>
              <a:gd name="adj" fmla="val 74244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Listra Diagonal 13"/>
          <p:cNvSpPr/>
          <p:nvPr/>
        </p:nvSpPr>
        <p:spPr>
          <a:xfrm>
            <a:off x="-972616" y="4518503"/>
            <a:ext cx="1656184" cy="4104456"/>
          </a:xfrm>
          <a:prstGeom prst="diagStripe">
            <a:avLst>
              <a:gd name="adj" fmla="val 84073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Listra Diagonal 14"/>
          <p:cNvSpPr/>
          <p:nvPr/>
        </p:nvSpPr>
        <p:spPr>
          <a:xfrm rot="10800000">
            <a:off x="6334411" y="-3223487"/>
            <a:ext cx="1656184" cy="4104456"/>
          </a:xfrm>
          <a:prstGeom prst="diagStripe">
            <a:avLst>
              <a:gd name="adj" fmla="val 7883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Listra Diagonal 15"/>
          <p:cNvSpPr/>
          <p:nvPr/>
        </p:nvSpPr>
        <p:spPr>
          <a:xfrm rot="10800000">
            <a:off x="6419709" y="-3794223"/>
            <a:ext cx="1656184" cy="4104456"/>
          </a:xfrm>
          <a:prstGeom prst="diagStripe">
            <a:avLst>
              <a:gd name="adj" fmla="val 88988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4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212</Words>
  <Application>Microsoft Office PowerPoint</Application>
  <PresentationFormat>Apresentação na tela (16:9)</PresentationFormat>
  <Paragraphs>45</Paragraphs>
  <Slides>11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Marcella principe</dc:creator>
  <cp:lastModifiedBy>Eric Alves Martins</cp:lastModifiedBy>
  <cp:revision>38</cp:revision>
  <cp:lastPrinted>2021-03-23T21:08:21Z</cp:lastPrinted>
  <dcterms:created xsi:type="dcterms:W3CDTF">2020-08-10T20:40:04Z</dcterms:created>
  <dcterms:modified xsi:type="dcterms:W3CDTF">2021-03-23T22:08:08Z</dcterms:modified>
</cp:coreProperties>
</file>